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4"/>
  </p:notesMasterIdLst>
  <p:sldIdLst>
    <p:sldId id="313" r:id="rId2"/>
    <p:sldId id="400" r:id="rId3"/>
    <p:sldId id="434" r:id="rId4"/>
    <p:sldId id="433" r:id="rId5"/>
    <p:sldId id="401" r:id="rId6"/>
    <p:sldId id="439" r:id="rId7"/>
    <p:sldId id="447" r:id="rId8"/>
    <p:sldId id="453" r:id="rId9"/>
    <p:sldId id="406" r:id="rId10"/>
    <p:sldId id="449" r:id="rId11"/>
    <p:sldId id="448" r:id="rId12"/>
    <p:sldId id="452" r:id="rId13"/>
    <p:sldId id="450" r:id="rId14"/>
    <p:sldId id="451" r:id="rId15"/>
    <p:sldId id="454" r:id="rId16"/>
    <p:sldId id="445" r:id="rId17"/>
    <p:sldId id="446" r:id="rId18"/>
    <p:sldId id="444" r:id="rId19"/>
    <p:sldId id="443" r:id="rId20"/>
    <p:sldId id="396" r:id="rId21"/>
    <p:sldId id="407" r:id="rId22"/>
    <p:sldId id="435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nell, Sara Jeanne" initials="SSJ" lastIdx="2" clrIdx="0">
    <p:extLst/>
  </p:cmAuthor>
  <p:cmAuthor id="2" name="Sheldon Taylor" initials="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CCA"/>
    <a:srgbClr val="E7E7BB"/>
    <a:srgbClr val="F6F6E6"/>
    <a:srgbClr val="F3F2DA"/>
    <a:srgbClr val="007635"/>
    <a:srgbClr val="E7E200"/>
    <a:srgbClr val="007E39"/>
    <a:srgbClr val="FFFF00"/>
    <a:srgbClr val="DD1C77"/>
    <a:srgbClr val="2CA2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6" autoAdjust="0"/>
    <p:restoredTop sz="86860" autoAdjust="0"/>
  </p:normalViewPr>
  <p:slideViewPr>
    <p:cSldViewPr>
      <p:cViewPr varScale="1">
        <p:scale>
          <a:sx n="93" d="100"/>
          <a:sy n="93" d="100"/>
        </p:scale>
        <p:origin x="1692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C05BA3-79C9-494C-A796-985F9CA44AAE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FF2027-1C7D-43D1-A363-150358A38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978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ccuracy_and_precision" TargetMode="External"/><Relationship Id="rId3" Type="http://schemas.openxmlformats.org/officeDocument/2006/relationships/hyperlink" Target="https://en.wikipedia.org/wiki/Estimator" TargetMode="External"/><Relationship Id="rId7" Type="http://schemas.openxmlformats.org/officeDocument/2006/relationships/hyperlink" Target="https://en.wikipedia.org/wiki/Errors_and_residuals_in_statistic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Statistical_deviation" TargetMode="External"/><Relationship Id="rId5" Type="http://schemas.openxmlformats.org/officeDocument/2006/relationships/hyperlink" Target="https://en.wikipedia.org/wiki/Quadratic_mean" TargetMode="External"/><Relationship Id="rId10" Type="http://schemas.openxmlformats.org/officeDocument/2006/relationships/hyperlink" Target="http://climate.audubon.org/sites/default/files/NAS_EXTBIRD_V1.3_9.2.15%20lb.pdf" TargetMode="External"/><Relationship Id="rId4" Type="http://schemas.openxmlformats.org/officeDocument/2006/relationships/hyperlink" Target="https://en.wikipedia.org/wiki/Sample_moment" TargetMode="External"/><Relationship Id="rId9" Type="http://schemas.openxmlformats.org/officeDocument/2006/relationships/hyperlink" Target="https://en.wikipedia.org/wiki/Root-mean-square_deviation#cite_note-1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04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root-mean-square error (RMSE)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(or sometimes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root-mean-square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error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 frequently used measure of the differences between values (sample or population values) predicted by a model or 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Estimator"/>
              </a:rPr>
              <a:t>estimator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the values observed. The RMSD represents the square root of the second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Sample moment"/>
              </a:rPr>
              <a:t>sample moment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the differences between predicted values and observed values or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Quadratic mean"/>
              </a:rPr>
              <a:t>quadratic mean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these differences. These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Statistical deviation"/>
              </a:rPr>
              <a:t>deviations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called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Errors and residuals in statistics"/>
              </a:rPr>
              <a:t>residuals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when the calculations are performed over the data sample that was used for estimation and are called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(or prediction errors) when computed out-of-sample. The RMSD serves to aggregate the magnitudes of the errors in predictions for various times into a single measure of predictive power. RMSD is a measure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Accuracy and precision"/>
              </a:rPr>
              <a:t>accuracy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 compare forecasting errors of different models for a particular dataset and not between datasets, as it is scale-dependent.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[1]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RMSD is always non-negative, and a value of 0 (almost never achieved in practice) would indicate a perfect fit to the data. In general, a lower RMSD is better than a higher one.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http://climate.audubon.org/sites/default/files/NAS_EXTBIRD_V1.3_9.2.15%20lb.pdf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772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Algorithm Response curves Responses are built from Complexity controlled by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99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Thuiller</a:t>
            </a:r>
            <a:r>
              <a:rPr lang="en-US" dirty="0"/>
              <a:t> 2014 </a:t>
            </a:r>
            <a:r>
              <a:rPr lang="en-US" dirty="0" err="1"/>
              <a:t>vars</a:t>
            </a:r>
            <a:r>
              <a:rPr lang="en-US" dirty="0"/>
              <a:t>, 196 focal </a:t>
            </a:r>
            <a:r>
              <a:rPr lang="en-US" dirty="0" err="1"/>
              <a:t>spp</a:t>
            </a:r>
            <a:endParaRPr lang="en-US" dirty="0"/>
          </a:p>
          <a:p>
            <a:r>
              <a:rPr lang="en-US" dirty="0"/>
              <a:t>Pres always higher </a:t>
            </a:r>
            <a:r>
              <a:rPr lang="en-US" dirty="0" err="1"/>
              <a:t>bc</a:t>
            </a:r>
            <a:r>
              <a:rPr lang="en-US" dirty="0"/>
              <a:t> higher RMSE is worse</a:t>
            </a:r>
          </a:p>
          <a:p>
            <a:r>
              <a:rPr lang="en-US" dirty="0"/>
              <a:t>Same general results with 17 </a:t>
            </a:r>
            <a:r>
              <a:rPr lang="en-US" dirty="0" err="1"/>
              <a:t>bioclim</a:t>
            </a:r>
            <a:r>
              <a:rPr lang="en-US" dirty="0"/>
              <a:t> </a:t>
            </a:r>
            <a:r>
              <a:rPr lang="en-US" dirty="0" err="1"/>
              <a:t>vars</a:t>
            </a:r>
            <a:r>
              <a:rPr lang="en-US" dirty="0"/>
              <a:t> (subset of 83 </a:t>
            </a:r>
            <a:r>
              <a:rPr lang="en-US" dirty="0" err="1"/>
              <a:t>focals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Points sized by number of </a:t>
            </a:r>
            <a:r>
              <a:rPr lang="en-US" dirty="0" err="1"/>
              <a:t>stateroutes</a:t>
            </a:r>
            <a:r>
              <a:rPr lang="en-US" dirty="0"/>
              <a:t> </a:t>
            </a:r>
            <a:r>
              <a:rPr lang="en-US" dirty="0" err="1"/>
              <a:t>spp</a:t>
            </a:r>
            <a:r>
              <a:rPr lang="en-US" dirty="0"/>
              <a:t> occurs at, each points is a </a:t>
            </a:r>
            <a:r>
              <a:rPr lang="en-US" dirty="0" err="1"/>
              <a:t>spp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09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Thuiller</a:t>
            </a:r>
            <a:r>
              <a:rPr lang="en-US" dirty="0"/>
              <a:t> 2014 </a:t>
            </a:r>
            <a:r>
              <a:rPr lang="en-US" dirty="0" err="1"/>
              <a:t>vars</a:t>
            </a:r>
            <a:r>
              <a:rPr lang="en-US" dirty="0"/>
              <a:t>, 196 focal </a:t>
            </a:r>
            <a:r>
              <a:rPr lang="en-US" dirty="0" err="1"/>
              <a:t>spp</a:t>
            </a:r>
            <a:endParaRPr lang="en-US" dirty="0"/>
          </a:p>
          <a:p>
            <a:r>
              <a:rPr lang="en-US" dirty="0"/>
              <a:t>Pres always higher </a:t>
            </a:r>
            <a:r>
              <a:rPr lang="en-US" dirty="0" err="1"/>
              <a:t>bc</a:t>
            </a:r>
            <a:r>
              <a:rPr lang="en-US" dirty="0"/>
              <a:t> higher RMSE is worse</a:t>
            </a:r>
          </a:p>
          <a:p>
            <a:r>
              <a:rPr lang="en-US" dirty="0"/>
              <a:t>Same general results with 17 </a:t>
            </a:r>
            <a:r>
              <a:rPr lang="en-US" dirty="0" err="1"/>
              <a:t>bioclim</a:t>
            </a:r>
            <a:r>
              <a:rPr lang="en-US" dirty="0"/>
              <a:t> </a:t>
            </a:r>
            <a:r>
              <a:rPr lang="en-US" dirty="0" err="1"/>
              <a:t>vars</a:t>
            </a:r>
            <a:r>
              <a:rPr lang="en-US" dirty="0"/>
              <a:t> (subset of 83 </a:t>
            </a:r>
            <a:r>
              <a:rPr lang="en-US" dirty="0" err="1"/>
              <a:t>focals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Points sized by number of </a:t>
            </a:r>
            <a:r>
              <a:rPr lang="en-US" dirty="0" err="1"/>
              <a:t>stateroutes</a:t>
            </a:r>
            <a:r>
              <a:rPr lang="en-US" dirty="0"/>
              <a:t> </a:t>
            </a:r>
            <a:r>
              <a:rPr lang="en-US" dirty="0" err="1"/>
              <a:t>spp</a:t>
            </a:r>
            <a:r>
              <a:rPr lang="en-US" dirty="0"/>
              <a:t> occurs at, each points is a </a:t>
            </a:r>
            <a:r>
              <a:rPr lang="en-US" dirty="0" err="1"/>
              <a:t>spp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508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Split these by what they are actually explaining – true vs false positives – can add dashed lines to divide accuracy and the others</a:t>
            </a:r>
          </a:p>
          <a:p>
            <a:r>
              <a:rPr lang="en-US"/>
              <a:t>Error bars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375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need to put these all on the same scale</a:t>
            </a:r>
          </a:p>
          <a:p>
            <a:r>
              <a:rPr lang="en-US" dirty="0"/>
              <a:t>YTVI,</a:t>
            </a:r>
            <a:r>
              <a:rPr lang="en-US" baseline="0" dirty="0"/>
              <a:t> 6280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433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need to put these all on the same scale</a:t>
            </a:r>
          </a:p>
          <a:p>
            <a:r>
              <a:rPr lang="en-US" dirty="0"/>
              <a:t>YTVI,</a:t>
            </a:r>
            <a:r>
              <a:rPr lang="en-US" baseline="0" dirty="0"/>
              <a:t> 6280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75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1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36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77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1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88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0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84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49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8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93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8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F0FCE-E66A-46B7-B2A5-045C740EA0D7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35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10" Type="http://schemas.openxmlformats.org/officeDocument/2006/relationships/image" Target="../media/image37.jpeg"/><Relationship Id="rId4" Type="http://schemas.openxmlformats.org/officeDocument/2006/relationships/image" Target="../media/image31.emf"/><Relationship Id="rId9" Type="http://schemas.openxmlformats.org/officeDocument/2006/relationships/image" Target="../media/image36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image" Target="../media/image38.emf"/><Relationship Id="rId7" Type="http://schemas.openxmlformats.org/officeDocument/2006/relationships/image" Target="../media/image4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11" Type="http://schemas.openxmlformats.org/officeDocument/2006/relationships/image" Target="../media/image44.emf"/><Relationship Id="rId5" Type="http://schemas.openxmlformats.org/officeDocument/2006/relationships/image" Target="../media/image36.emf"/><Relationship Id="rId10" Type="http://schemas.openxmlformats.org/officeDocument/2006/relationships/image" Target="../media/image43.emf"/><Relationship Id="rId4" Type="http://schemas.openxmlformats.org/officeDocument/2006/relationships/image" Target="../media/image37.jpeg"/><Relationship Id="rId9" Type="http://schemas.openxmlformats.org/officeDocument/2006/relationships/image" Target="../media/image4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limate.audubon.org/sites/default/files/NAS_EXTBIRD_V1.3_9.2.15%20lb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0800"/>
            <a:ext cx="8534400" cy="1143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Updated Chapter 3: Does temporal occupancy improve classic SDMs for birds in North America?</a:t>
            </a:r>
            <a:endParaRPr lang="en-US" altLang="en-US" sz="400" dirty="0"/>
          </a:p>
        </p:txBody>
      </p:sp>
    </p:spTree>
    <p:extLst>
      <p:ext uri="{BB962C8B-B14F-4D97-AF65-F5344CB8AC3E}">
        <p14:creationId xmlns:p14="http://schemas.microsoft.com/office/powerpoint/2010/main" val="360751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800" y="-19665"/>
            <a:ext cx="6400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RMSE output: 191 focal species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04800" y="762000"/>
            <a:ext cx="8420100" cy="5414010"/>
            <a:chOff x="304800" y="762000"/>
            <a:chExt cx="8420100" cy="541401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800" y="762000"/>
              <a:ext cx="8420100" cy="541401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/>
            <a:srcRect l="85888" t="34593" r="2149" b="44497"/>
            <a:stretch/>
          </p:blipFill>
          <p:spPr>
            <a:xfrm>
              <a:off x="5836655" y="4388761"/>
              <a:ext cx="821002" cy="917591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5"/>
            <a:srcRect l="78960" t="40517" r="1733" b="48815"/>
            <a:stretch/>
          </p:blipFill>
          <p:spPr>
            <a:xfrm>
              <a:off x="5836655" y="3920802"/>
              <a:ext cx="1767845" cy="4679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5882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19200"/>
            <a:ext cx="810756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01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81000"/>
            <a:ext cx="8686800" cy="61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31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02" y="674132"/>
            <a:ext cx="85725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Temporal CV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800" y="61722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% of predictions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00600" y="61722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% of observations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645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535" y="0"/>
            <a:ext cx="8229600" cy="1143000"/>
          </a:xfrm>
        </p:spPr>
        <p:txBody>
          <a:bodyPr/>
          <a:lstStyle/>
          <a:p>
            <a:r>
              <a:rPr lang="en-US" dirty="0"/>
              <a:t>Spatial CV</a:t>
            </a:r>
          </a:p>
        </p:txBody>
      </p:sp>
    </p:spTree>
    <p:extLst>
      <p:ext uri="{BB962C8B-B14F-4D97-AF65-F5344CB8AC3E}">
        <p14:creationId xmlns:p14="http://schemas.microsoft.com/office/powerpoint/2010/main" val="2358607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55488" y="0"/>
            <a:ext cx="8198778" cy="6832315"/>
            <a:chOff x="455488" y="0"/>
            <a:chExt cx="8198778" cy="683231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488" y="0"/>
              <a:ext cx="8198778" cy="683231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286000" y="3048000"/>
              <a:ext cx="1905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% of predictions</a:t>
              </a:r>
              <a:endParaRPr lang="en-US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638800" y="3048000"/>
              <a:ext cx="2057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% of observations</a:t>
              </a:r>
              <a:endParaRPr lang="en-US" sz="2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86000" y="6427068"/>
              <a:ext cx="1905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% of predictions</a:t>
              </a:r>
              <a:endParaRPr lang="en-US" sz="2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38800" y="6427068"/>
              <a:ext cx="2057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% of observations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75767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4648200" cy="1143000"/>
          </a:xfrm>
        </p:spPr>
        <p:txBody>
          <a:bodyPr/>
          <a:lstStyle/>
          <a:p>
            <a:r>
              <a:rPr lang="en-US" dirty="0"/>
              <a:t>5 year </a:t>
            </a:r>
            <a:r>
              <a:rPr lang="en-US" dirty="0" err="1"/>
              <a:t>Occ:Pres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57200" y="849408"/>
            <a:ext cx="8191453" cy="5842402"/>
            <a:chOff x="457200" y="849408"/>
            <a:chExt cx="8191453" cy="584240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" y="849408"/>
              <a:ext cx="8191453" cy="584240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85888" t="34593" r="2149" b="44497"/>
            <a:stretch/>
          </p:blipFill>
          <p:spPr>
            <a:xfrm>
              <a:off x="5638800" y="4572000"/>
              <a:ext cx="821002" cy="91759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79803" t="40887" r="1672" b="48227"/>
            <a:stretch/>
          </p:blipFill>
          <p:spPr>
            <a:xfrm>
              <a:off x="5638800" y="4116331"/>
              <a:ext cx="1752601" cy="4679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9474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4648200" cy="1143000"/>
          </a:xfrm>
        </p:spPr>
        <p:txBody>
          <a:bodyPr/>
          <a:lstStyle/>
          <a:p>
            <a:r>
              <a:rPr lang="en-US" dirty="0"/>
              <a:t>5 year </a:t>
            </a:r>
            <a:r>
              <a:rPr lang="en-US" dirty="0" err="1"/>
              <a:t>Pres:Notrans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68" y="228600"/>
            <a:ext cx="8966200" cy="62787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85888" t="34593" r="2149" b="44497"/>
          <a:stretch/>
        </p:blipFill>
        <p:spPr>
          <a:xfrm>
            <a:off x="5791200" y="4343400"/>
            <a:ext cx="821002" cy="9175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78960" t="40517" r="1733" b="48815"/>
          <a:stretch/>
        </p:blipFill>
        <p:spPr>
          <a:xfrm>
            <a:off x="5836655" y="3920802"/>
            <a:ext cx="1767845" cy="46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02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95400"/>
            <a:ext cx="8746157" cy="3581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3903" y="304800"/>
            <a:ext cx="69378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Accuracy </a:t>
            </a:r>
            <a:r>
              <a:rPr lang="en-US" sz="2500" b="1" dirty="0" err="1"/>
              <a:t>occ</a:t>
            </a:r>
            <a:r>
              <a:rPr lang="en-US" sz="2500" b="1" dirty="0"/>
              <a:t>: presence Temporal</a:t>
            </a:r>
            <a:endParaRPr lang="en-US" sz="2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93800" t="39939" r="1833" b="47378"/>
          <a:stretch/>
        </p:blipFill>
        <p:spPr>
          <a:xfrm>
            <a:off x="8229600" y="3657600"/>
            <a:ext cx="56656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5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71600"/>
            <a:ext cx="8896952" cy="3581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3903" y="304800"/>
            <a:ext cx="69378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Accuracy </a:t>
            </a:r>
            <a:r>
              <a:rPr lang="en-US" sz="2500" b="1" dirty="0" err="1"/>
              <a:t>occ</a:t>
            </a:r>
            <a:r>
              <a:rPr lang="en-US" sz="2500" b="1" dirty="0"/>
              <a:t>: presence Spatial</a:t>
            </a:r>
            <a:endParaRPr lang="en-US" sz="25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93800" t="39939" r="1833" b="47378"/>
          <a:stretch/>
        </p:blipFill>
        <p:spPr>
          <a:xfrm>
            <a:off x="8229600" y="3657600"/>
            <a:ext cx="56656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5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3763963"/>
          </a:xfrm>
        </p:spPr>
        <p:txBody>
          <a:bodyPr/>
          <a:lstStyle/>
          <a:p>
            <a:r>
              <a:rPr lang="en-US" dirty="0"/>
              <a:t>Does temporal occupancy predict avian species distribution models better than presence/absence?</a:t>
            </a:r>
          </a:p>
        </p:txBody>
      </p:sp>
    </p:spTree>
    <p:extLst>
      <p:ext uri="{BB962C8B-B14F-4D97-AF65-F5344CB8AC3E}">
        <p14:creationId xmlns:p14="http://schemas.microsoft.com/office/powerpoint/2010/main" val="3081478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458200" cy="4525963"/>
          </a:xfrm>
        </p:spPr>
        <p:txBody>
          <a:bodyPr/>
          <a:lstStyle/>
          <a:p>
            <a:r>
              <a:rPr lang="en-US" dirty="0"/>
              <a:t>Improvements to methods</a:t>
            </a:r>
          </a:p>
          <a:p>
            <a:r>
              <a:rPr lang="en-US" dirty="0"/>
              <a:t>Additional analyses</a:t>
            </a:r>
          </a:p>
          <a:p>
            <a:r>
              <a:rPr lang="en-US" dirty="0"/>
              <a:t>Manuscript in progress</a:t>
            </a:r>
          </a:p>
          <a:p>
            <a:pPr lvl="1"/>
            <a:r>
              <a:rPr lang="en-US" dirty="0"/>
              <a:t>goal submission by December 2019</a:t>
            </a:r>
          </a:p>
          <a:p>
            <a:pPr lvl="1"/>
            <a:r>
              <a:rPr lang="en-US" dirty="0"/>
              <a:t>Target journals: </a:t>
            </a:r>
            <a:r>
              <a:rPr lang="en-US" dirty="0" err="1"/>
              <a:t>Ecography</a:t>
            </a:r>
            <a:r>
              <a:rPr lang="en-US" dirty="0"/>
              <a:t>, Diversity &amp; Distributions</a:t>
            </a:r>
          </a:p>
          <a:p>
            <a:r>
              <a:rPr lang="en-US" dirty="0"/>
              <a:t>Additional comments/concerns?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893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757820"/>
              </p:ext>
            </p:extLst>
          </p:nvPr>
        </p:nvGraphicFramePr>
        <p:xfrm>
          <a:off x="76199" y="0"/>
          <a:ext cx="8991601" cy="6846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0685">
                  <a:extLst>
                    <a:ext uri="{9D8B030D-6E8A-4147-A177-3AD203B41FA5}">
                      <a16:colId xmlns:a16="http://schemas.microsoft.com/office/drawing/2014/main" val="258925461"/>
                    </a:ext>
                  </a:extLst>
                </a:gridCol>
                <a:gridCol w="2765116">
                  <a:extLst>
                    <a:ext uri="{9D8B030D-6E8A-4147-A177-3AD203B41FA5}">
                      <a16:colId xmlns:a16="http://schemas.microsoft.com/office/drawing/2014/main" val="2893821414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856808052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721970278"/>
                    </a:ext>
                  </a:extLst>
                </a:gridCol>
              </a:tblGrid>
              <a:tr h="37578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GLM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    GAM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RF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MaxEnt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143820"/>
                  </a:ext>
                </a:extLst>
              </a:tr>
              <a:tr h="2168574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837641"/>
                  </a:ext>
                </a:extLst>
              </a:tr>
              <a:tr h="17085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482498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391815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516678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76199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772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" y="4048398"/>
            <a:ext cx="2358081" cy="2243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5" y="448969"/>
            <a:ext cx="2264845" cy="22430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9750" y="4048398"/>
            <a:ext cx="2286000" cy="22392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8193" y="416768"/>
            <a:ext cx="2282333" cy="224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0100" y="4058565"/>
            <a:ext cx="2290767" cy="22563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0099" y="423623"/>
            <a:ext cx="2290768" cy="225049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7279" y="4058565"/>
            <a:ext cx="2289146" cy="224809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999090" y="2797156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Low suitability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19400" y="3161529"/>
            <a:ext cx="3957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Yellow-throated Vireo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415278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887851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707184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179757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433609" y="6314873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pic>
        <p:nvPicPr>
          <p:cNvPr id="1026" name="Picture 2" descr="Image result for yellow throated vire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50" y="2954570"/>
            <a:ext cx="1005656" cy="76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9"/>
          <a:srcRect l="87545" t="23113" r="9704" b="27858"/>
          <a:stretch/>
        </p:blipFill>
        <p:spPr>
          <a:xfrm>
            <a:off x="8267269" y="586470"/>
            <a:ext cx="175411" cy="306970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999090" y="560378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High suitability</a:t>
            </a:r>
          </a:p>
        </p:txBody>
      </p:sp>
    </p:spTree>
    <p:extLst>
      <p:ext uri="{BB962C8B-B14F-4D97-AF65-F5344CB8AC3E}">
        <p14:creationId xmlns:p14="http://schemas.microsoft.com/office/powerpoint/2010/main" val="275421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348" y="409680"/>
            <a:ext cx="2515421" cy="2511708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176489"/>
              </p:ext>
            </p:extLst>
          </p:nvPr>
        </p:nvGraphicFramePr>
        <p:xfrm>
          <a:off x="76199" y="0"/>
          <a:ext cx="8991601" cy="6846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0685">
                  <a:extLst>
                    <a:ext uri="{9D8B030D-6E8A-4147-A177-3AD203B41FA5}">
                      <a16:colId xmlns:a16="http://schemas.microsoft.com/office/drawing/2014/main" val="258925461"/>
                    </a:ext>
                  </a:extLst>
                </a:gridCol>
                <a:gridCol w="2765116">
                  <a:extLst>
                    <a:ext uri="{9D8B030D-6E8A-4147-A177-3AD203B41FA5}">
                      <a16:colId xmlns:a16="http://schemas.microsoft.com/office/drawing/2014/main" val="2893821414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856808052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721970278"/>
                    </a:ext>
                  </a:extLst>
                </a:gridCol>
              </a:tblGrid>
              <a:tr h="37578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GLM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    GAM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RF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MaxEnt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143820"/>
                  </a:ext>
                </a:extLst>
              </a:tr>
              <a:tr h="2168574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837641"/>
                  </a:ext>
                </a:extLst>
              </a:tr>
              <a:tr h="17085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482498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391815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516678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76199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772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999090" y="2797156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Low suitability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19400" y="3161529"/>
            <a:ext cx="3957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Yellow-throated Vireo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415278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887851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707184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179757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433609" y="6314873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pic>
        <p:nvPicPr>
          <p:cNvPr id="1026" name="Picture 2" descr="Image result for yellow throated vire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50" y="2954570"/>
            <a:ext cx="1005656" cy="76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/>
          <a:srcRect l="87545" t="23113" r="9704" b="27858"/>
          <a:stretch/>
        </p:blipFill>
        <p:spPr>
          <a:xfrm>
            <a:off x="8267269" y="586470"/>
            <a:ext cx="175411" cy="306970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999090" y="560378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High suitability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0596" y="3860427"/>
            <a:ext cx="2321403" cy="23179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34260"/>
            <a:ext cx="2461338" cy="23792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19" y="3862976"/>
            <a:ext cx="2427719" cy="23029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8107" y="3852139"/>
            <a:ext cx="2301046" cy="22667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18536" y="412024"/>
            <a:ext cx="2459395" cy="239045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16668" y="3865119"/>
            <a:ext cx="2362230" cy="224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8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41D7-87D7-7040-A48B-9D1779D5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FB30F-C3D4-7640-8587-7E8E8987E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1202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191 focal species</a:t>
            </a:r>
          </a:p>
          <a:p>
            <a:pPr lvl="1"/>
            <a:r>
              <a:rPr lang="en-US" dirty="0"/>
              <a:t>Occurred at &gt;40 BBS routes during 15 years</a:t>
            </a:r>
          </a:p>
          <a:p>
            <a:pPr lvl="1"/>
            <a:r>
              <a:rPr lang="en-US" dirty="0"/>
              <a:t>&gt; 59 presences across the range</a:t>
            </a:r>
          </a:p>
          <a:p>
            <a:r>
              <a:rPr lang="en-US" dirty="0"/>
              <a:t>1004 BBS routes surveyed consecutively </a:t>
            </a:r>
          </a:p>
          <a:p>
            <a:pPr lvl="1"/>
            <a:r>
              <a:rPr lang="en-US" dirty="0"/>
              <a:t>2001-2015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5 </a:t>
            </a:r>
            <a:r>
              <a:rPr lang="en-US" dirty="0" err="1"/>
              <a:t>Bioclim</a:t>
            </a:r>
            <a:r>
              <a:rPr lang="en-US" dirty="0"/>
              <a:t> variables </a:t>
            </a:r>
          </a:p>
          <a:p>
            <a:pPr lvl="1"/>
            <a:r>
              <a:rPr lang="en-US" dirty="0"/>
              <a:t>Temperature Seasonality (standard deviation *100)</a:t>
            </a:r>
          </a:p>
          <a:p>
            <a:pPr lvl="1"/>
            <a:r>
              <a:rPr lang="en-US" dirty="0"/>
              <a:t>Max Temperature of Warmest Month</a:t>
            </a:r>
          </a:p>
          <a:p>
            <a:pPr lvl="1"/>
            <a:r>
              <a:rPr lang="en-US" dirty="0"/>
              <a:t>Min Temperature of Coldest Month</a:t>
            </a:r>
          </a:p>
          <a:p>
            <a:pPr lvl="1"/>
            <a:r>
              <a:rPr lang="en-US" dirty="0"/>
              <a:t>Precipitation of Wettest Month</a:t>
            </a:r>
          </a:p>
          <a:p>
            <a:pPr lvl="1"/>
            <a:r>
              <a:rPr lang="en-US" dirty="0"/>
              <a:t>Precipitation of Driest Month</a:t>
            </a:r>
          </a:p>
          <a:p>
            <a:r>
              <a:rPr lang="en-US" dirty="0"/>
              <a:t>Elevation</a:t>
            </a:r>
          </a:p>
          <a:p>
            <a:r>
              <a:rPr lang="en-US" dirty="0"/>
              <a:t>NDVI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852673-2C2C-DB4F-A33E-FD6A9902C94B}"/>
              </a:ext>
            </a:extLst>
          </p:cNvPr>
          <p:cNvSpPr txBox="1"/>
          <p:nvPr/>
        </p:nvSpPr>
        <p:spPr>
          <a:xfrm>
            <a:off x="4953000" y="6455021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Thuiller</a:t>
            </a:r>
            <a:r>
              <a:rPr lang="en-US" dirty="0"/>
              <a:t> et al. 2014, Bahn and McGill 2007</a:t>
            </a:r>
          </a:p>
        </p:txBody>
      </p:sp>
      <p:pic>
        <p:nvPicPr>
          <p:cNvPr id="5" name="Picture 7" descr="http://www.xappsoftware.com/wordpress/wp-content/uploads/2012/10/temperature_monitoring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0" t="6983" r="27236" b="18421"/>
          <a:stretch/>
        </p:blipFill>
        <p:spPr bwMode="auto">
          <a:xfrm>
            <a:off x="6613471" y="4178836"/>
            <a:ext cx="681616" cy="11194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https://clipartion.com/wp-content/uploads/2015/12/raindrop-vector-830x136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339" y="5438981"/>
            <a:ext cx="447880" cy="7038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 descr="http://images.clipartpanda.com/tree-clipart-tree_tiny_green_shad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694" y="5353349"/>
            <a:ext cx="643060" cy="7515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4463712"/>
            <a:ext cx="1012319" cy="6594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1000" y="3048000"/>
            <a:ext cx="8458200" cy="3407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78219" y="1571855"/>
            <a:ext cx="766675" cy="58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1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41D7-87D7-7040-A48B-9D1779D5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FB30F-C3D4-7640-8587-7E8E8987E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1202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191 focal species</a:t>
            </a:r>
          </a:p>
          <a:p>
            <a:pPr lvl="1"/>
            <a:r>
              <a:rPr lang="en-US" dirty="0"/>
              <a:t>Occurred at &gt;40 BBS routes during 15 years</a:t>
            </a:r>
          </a:p>
          <a:p>
            <a:pPr lvl="1"/>
            <a:r>
              <a:rPr lang="en-US" dirty="0"/>
              <a:t>&gt; 59 presences across the range</a:t>
            </a:r>
          </a:p>
          <a:p>
            <a:r>
              <a:rPr lang="en-US" dirty="0"/>
              <a:t>1004 BBS routes surveyed consecutively </a:t>
            </a:r>
          </a:p>
          <a:p>
            <a:pPr lvl="1"/>
            <a:r>
              <a:rPr lang="en-US" dirty="0"/>
              <a:t>2001-2015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5 </a:t>
            </a:r>
            <a:r>
              <a:rPr lang="en-US" dirty="0" err="1"/>
              <a:t>Bioclim</a:t>
            </a:r>
            <a:r>
              <a:rPr lang="en-US" dirty="0"/>
              <a:t> variables </a:t>
            </a:r>
          </a:p>
          <a:p>
            <a:pPr lvl="1"/>
            <a:r>
              <a:rPr lang="en-US" dirty="0"/>
              <a:t>Temperature Seasonality (standard deviation *100)</a:t>
            </a:r>
          </a:p>
          <a:p>
            <a:pPr lvl="1"/>
            <a:r>
              <a:rPr lang="en-US" dirty="0"/>
              <a:t>Max Temperature of Warmest Month</a:t>
            </a:r>
          </a:p>
          <a:p>
            <a:pPr lvl="1"/>
            <a:r>
              <a:rPr lang="en-US" dirty="0"/>
              <a:t>Min Temperature of Coldest Month</a:t>
            </a:r>
          </a:p>
          <a:p>
            <a:pPr lvl="1"/>
            <a:r>
              <a:rPr lang="en-US" dirty="0"/>
              <a:t>Precipitation of Wettest Month</a:t>
            </a:r>
          </a:p>
          <a:p>
            <a:pPr lvl="1"/>
            <a:r>
              <a:rPr lang="en-US" dirty="0"/>
              <a:t>Precipitation of Driest Month</a:t>
            </a:r>
          </a:p>
          <a:p>
            <a:r>
              <a:rPr lang="en-US" dirty="0"/>
              <a:t>Elevation</a:t>
            </a:r>
          </a:p>
          <a:p>
            <a:r>
              <a:rPr lang="en-US" dirty="0"/>
              <a:t>NDVI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852673-2C2C-DB4F-A33E-FD6A9902C94B}"/>
              </a:ext>
            </a:extLst>
          </p:cNvPr>
          <p:cNvSpPr txBox="1"/>
          <p:nvPr/>
        </p:nvSpPr>
        <p:spPr>
          <a:xfrm>
            <a:off x="4953000" y="6455021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Thuiller</a:t>
            </a:r>
            <a:r>
              <a:rPr lang="en-US" dirty="0"/>
              <a:t> et al. 2014, Bahn and McGill 2007</a:t>
            </a:r>
          </a:p>
        </p:txBody>
      </p:sp>
      <p:pic>
        <p:nvPicPr>
          <p:cNvPr id="5" name="Picture 7" descr="http://www.xappsoftware.com/wordpress/wp-content/uploads/2012/10/temperature_monitoring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0" t="6983" r="27236" b="18421"/>
          <a:stretch/>
        </p:blipFill>
        <p:spPr bwMode="auto">
          <a:xfrm>
            <a:off x="6651826" y="4343400"/>
            <a:ext cx="564748" cy="9274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https://clipartion.com/wp-content/uploads/2015/12/raindrop-vector-830x136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339" y="5438981"/>
            <a:ext cx="447880" cy="7038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 descr="http://images.clipartpanda.com/tree-clipart-tree_tiny_green_shad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694" y="5353349"/>
            <a:ext cx="643060" cy="7515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4463712"/>
            <a:ext cx="1012319" cy="6594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78219" y="1571855"/>
            <a:ext cx="766675" cy="58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38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382000" cy="5372765"/>
          </a:xfrm>
        </p:spPr>
        <p:txBody>
          <a:bodyPr>
            <a:normAutofit/>
          </a:bodyPr>
          <a:lstStyle/>
          <a:p>
            <a:r>
              <a:rPr lang="en-US" dirty="0"/>
              <a:t>4 SDM methods tested using temporal occupancy and presence/absence, including/excluding transient species </a:t>
            </a:r>
          </a:p>
          <a:p>
            <a:pPr lvl="1"/>
            <a:r>
              <a:rPr lang="en-US" dirty="0"/>
              <a:t>GLM</a:t>
            </a:r>
          </a:p>
          <a:p>
            <a:pPr lvl="1"/>
            <a:r>
              <a:rPr lang="en-US" dirty="0"/>
              <a:t>GAM</a:t>
            </a:r>
          </a:p>
          <a:p>
            <a:pPr lvl="1"/>
            <a:r>
              <a:rPr lang="en-US" dirty="0"/>
              <a:t>Random Forest</a:t>
            </a:r>
          </a:p>
          <a:p>
            <a:pPr lvl="1"/>
            <a:r>
              <a:rPr lang="en-US" dirty="0" err="1"/>
              <a:t>MaxEnt</a:t>
            </a:r>
            <a:endParaRPr lang="en-US" dirty="0"/>
          </a:p>
          <a:p>
            <a:r>
              <a:rPr lang="en-US" dirty="0"/>
              <a:t>Model evaluation: root mean square error (RMSE)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80EDD-4A85-4D4E-9977-8AF818C20A19}"/>
              </a:ext>
            </a:extLst>
          </p:cNvPr>
          <p:cNvSpPr txBox="1"/>
          <p:nvPr/>
        </p:nvSpPr>
        <p:spPr>
          <a:xfrm>
            <a:off x="6172200" y="643956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hlinkClick r:id="rId3"/>
              </a:rPr>
              <a:t>http://climate.audubon.org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19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28600"/>
            <a:ext cx="6429375" cy="3638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" y="3505200"/>
            <a:ext cx="6400800" cy="1543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4953000"/>
            <a:ext cx="638175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0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76188" y="0"/>
            <a:ext cx="11091232" cy="6898785"/>
            <a:chOff x="76188" y="0"/>
            <a:chExt cx="11091232" cy="6898785"/>
          </a:xfrm>
        </p:grpSpPr>
        <p:sp>
          <p:nvSpPr>
            <p:cNvPr id="12" name="Rectangle 11"/>
            <p:cNvSpPr/>
            <p:nvPr/>
          </p:nvSpPr>
          <p:spPr>
            <a:xfrm>
              <a:off x="252826" y="761999"/>
              <a:ext cx="130970" cy="105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76188" y="0"/>
              <a:ext cx="11091232" cy="6898785"/>
              <a:chOff x="76188" y="0"/>
              <a:chExt cx="11091232" cy="6898785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0030" y="766020"/>
                <a:ext cx="76200" cy="967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76188" y="0"/>
                <a:ext cx="11091232" cy="6898785"/>
                <a:chOff x="76188" y="0"/>
                <a:chExt cx="11091232" cy="6898785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76188" y="0"/>
                  <a:ext cx="11091232" cy="6898785"/>
                  <a:chOff x="33968" y="1"/>
                  <a:chExt cx="11091232" cy="6898785"/>
                </a:xfrm>
              </p:grpSpPr>
              <p:pic>
                <p:nvPicPr>
                  <p:cNvPr id="10" name="Picture 9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33980" y="1"/>
                    <a:ext cx="8202086" cy="6584720"/>
                  </a:xfrm>
                  <a:prstGeom prst="rect">
                    <a:avLst/>
                  </a:prstGeom>
                </p:spPr>
              </p:pic>
              <p:pic>
                <p:nvPicPr>
                  <p:cNvPr id="23" name="Picture 22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31204" t="18947" r="56835" b="51553"/>
                  <a:stretch/>
                </p:blipFill>
                <p:spPr>
                  <a:xfrm>
                    <a:off x="10058400" y="42121"/>
                    <a:ext cx="1066800" cy="1447800"/>
                  </a:xfrm>
                  <a:prstGeom prst="rect">
                    <a:avLst/>
                  </a:prstGeom>
                </p:spPr>
              </p:pic>
              <p:grpSp>
                <p:nvGrpSpPr>
                  <p:cNvPr id="7" name="Group 6"/>
                  <p:cNvGrpSpPr/>
                  <p:nvPr/>
                </p:nvGrpSpPr>
                <p:grpSpPr>
                  <a:xfrm>
                    <a:off x="33968" y="703048"/>
                    <a:ext cx="898286" cy="2503160"/>
                    <a:chOff x="5312" y="1071840"/>
                    <a:chExt cx="898286" cy="2503160"/>
                  </a:xfrm>
                </p:grpSpPr>
                <p:grpSp>
                  <p:nvGrpSpPr>
                    <p:cNvPr id="27" name="Group 26"/>
                    <p:cNvGrpSpPr/>
                    <p:nvPr/>
                  </p:nvGrpSpPr>
                  <p:grpSpPr>
                    <a:xfrm>
                      <a:off x="5312" y="1071840"/>
                      <a:ext cx="898286" cy="431945"/>
                      <a:chOff x="119938" y="678579"/>
                      <a:chExt cx="898286" cy="431945"/>
                    </a:xfrm>
                  </p:grpSpPr>
                  <p:grpSp>
                    <p:nvGrpSpPr>
                      <p:cNvPr id="26" name="Group 25"/>
                      <p:cNvGrpSpPr/>
                      <p:nvPr/>
                    </p:nvGrpSpPr>
                    <p:grpSpPr>
                      <a:xfrm>
                        <a:off x="119938" y="737530"/>
                        <a:ext cx="250042" cy="372994"/>
                        <a:chOff x="150142" y="807207"/>
                        <a:chExt cx="250042" cy="372994"/>
                      </a:xfrm>
                    </p:grpSpPr>
                    <p:grpSp>
                      <p:nvGrpSpPr>
                        <p:cNvPr id="22" name="Group 21"/>
                        <p:cNvGrpSpPr/>
                        <p:nvPr/>
                      </p:nvGrpSpPr>
                      <p:grpSpPr>
                        <a:xfrm>
                          <a:off x="150142" y="807207"/>
                          <a:ext cx="181300" cy="372994"/>
                          <a:chOff x="8410042" y="2762148"/>
                          <a:chExt cx="243378" cy="521192"/>
                        </a:xfrm>
                      </p:grpSpPr>
                      <p:pic>
                        <p:nvPicPr>
                          <p:cNvPr id="21" name="Picture 20"/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4"/>
                          <a:srcRect l="8335" t="70941" r="68853" b="18357"/>
                          <a:stretch/>
                        </p:blipFill>
                        <p:spPr>
                          <a:xfrm>
                            <a:off x="8410042" y="2762148"/>
                            <a:ext cx="243378" cy="154636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8" name="Picture 17"/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3"/>
                          <a:srcRect l="32620" t="24507" r="65494" b="67744"/>
                          <a:stretch/>
                        </p:blipFill>
                        <p:spPr>
                          <a:xfrm>
                            <a:off x="8446447" y="2903013"/>
                            <a:ext cx="168171" cy="380327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25" name="Rectangle 24"/>
                        <p:cNvSpPr/>
                        <p:nvPr/>
                      </p:nvSpPr>
                      <p:spPr>
                        <a:xfrm>
                          <a:off x="323984" y="959803"/>
                          <a:ext cx="76200" cy="130751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sp>
                    <p:nvSpPr>
                      <p:cNvPr id="5" name="TextBox 4"/>
                      <p:cNvSpPr txBox="1"/>
                      <p:nvPr/>
                    </p:nvSpPr>
                    <p:spPr>
                      <a:xfrm>
                        <a:off x="209695" y="678579"/>
                        <a:ext cx="808529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800" dirty="0"/>
                          <a:t>≥5 Presence </a:t>
                        </a:r>
                      </a:p>
                    </p:txBody>
                  </p:sp>
                </p:grpSp>
                <p:grpSp>
                  <p:nvGrpSpPr>
                    <p:cNvPr id="31" name="Group 30"/>
                    <p:cNvGrpSpPr/>
                    <p:nvPr/>
                  </p:nvGrpSpPr>
                  <p:grpSpPr>
                    <a:xfrm>
                      <a:off x="9525" y="2635236"/>
                      <a:ext cx="850515" cy="939764"/>
                      <a:chOff x="57304" y="2320224"/>
                      <a:chExt cx="850515" cy="939764"/>
                    </a:xfrm>
                  </p:grpSpPr>
                  <p:pic>
                    <p:nvPicPr>
                      <p:cNvPr id="14" name="Picture 13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/>
                      <a:srcRect l="30392" t="79464" r="67812" b="2982"/>
                      <a:stretch/>
                    </p:blipFill>
                    <p:spPr>
                      <a:xfrm rot="10800000">
                        <a:off x="149942" y="2514600"/>
                        <a:ext cx="138548" cy="745388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8" name="TextBox 27"/>
                      <p:cNvSpPr txBox="1"/>
                      <p:nvPr/>
                    </p:nvSpPr>
                    <p:spPr>
                      <a:xfrm>
                        <a:off x="213916" y="2443974"/>
                        <a:ext cx="586324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900" dirty="0"/>
                          <a:t>High</a:t>
                        </a:r>
                      </a:p>
                    </p:txBody>
                  </p:sp>
                  <p:sp>
                    <p:nvSpPr>
                      <p:cNvPr id="29" name="TextBox 28"/>
                      <p:cNvSpPr txBox="1"/>
                      <p:nvPr/>
                    </p:nvSpPr>
                    <p:spPr>
                      <a:xfrm>
                        <a:off x="207335" y="3029156"/>
                        <a:ext cx="700484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900" dirty="0"/>
                          <a:t>Low</a:t>
                        </a:r>
                      </a:p>
                    </p:txBody>
                  </p:sp>
                  <p:sp>
                    <p:nvSpPr>
                      <p:cNvPr id="30" name="TextBox 29"/>
                      <p:cNvSpPr txBox="1"/>
                      <p:nvPr/>
                    </p:nvSpPr>
                    <p:spPr>
                      <a:xfrm>
                        <a:off x="57304" y="2320224"/>
                        <a:ext cx="758802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900" dirty="0"/>
                          <a:t>Suitability</a:t>
                        </a:r>
                      </a:p>
                    </p:txBody>
                  </p:sp>
                </p:grpSp>
              </p:grpSp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274300" y="6529454"/>
                    <a:ext cx="240832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Temporal Occupancy</a:t>
                    </a:r>
                  </a:p>
                </p:txBody>
              </p:sp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3014566" y="6529454"/>
                    <a:ext cx="240832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Presence/Absence</a:t>
                    </a:r>
                  </a:p>
                </p:txBody>
              </p:sp>
              <p:sp>
                <p:nvSpPr>
                  <p:cNvPr id="33" name="TextBox 32"/>
                  <p:cNvSpPr txBox="1"/>
                  <p:nvPr/>
                </p:nvSpPr>
                <p:spPr>
                  <a:xfrm>
                    <a:off x="5774497" y="6529454"/>
                    <a:ext cx="240832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&gt;33% Presence</a:t>
                    </a:r>
                  </a:p>
                </p:txBody>
              </p:sp>
              <p:sp>
                <p:nvSpPr>
                  <p:cNvPr id="34" name="TextBox 33"/>
                  <p:cNvSpPr txBox="1"/>
                  <p:nvPr/>
                </p:nvSpPr>
                <p:spPr>
                  <a:xfrm rot="5400000">
                    <a:off x="7859295" y="695853"/>
                    <a:ext cx="112287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 err="1"/>
                      <a:t>MaxEnt</a:t>
                    </a:r>
                    <a:endParaRPr lang="en-US" dirty="0"/>
                  </a:p>
                </p:txBody>
              </p:sp>
              <p:sp>
                <p:nvSpPr>
                  <p:cNvPr id="35" name="TextBox 34"/>
                  <p:cNvSpPr txBox="1"/>
                  <p:nvPr/>
                </p:nvSpPr>
                <p:spPr>
                  <a:xfrm rot="5400000">
                    <a:off x="7843496" y="2346763"/>
                    <a:ext cx="112287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GLM</a:t>
                    </a:r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 rot="5400000">
                    <a:off x="7843496" y="3978623"/>
                    <a:ext cx="112287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GAM</a:t>
                    </a:r>
                  </a:p>
                </p:txBody>
              </p:sp>
              <p:sp>
                <p:nvSpPr>
                  <p:cNvPr id="37" name="TextBox 36"/>
                  <p:cNvSpPr txBox="1"/>
                  <p:nvPr/>
                </p:nvSpPr>
                <p:spPr>
                  <a:xfrm rot="5400000">
                    <a:off x="7843496" y="5581908"/>
                    <a:ext cx="112287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RF</a:t>
                    </a:r>
                  </a:p>
                </p:txBody>
              </p:sp>
              <p:sp>
                <p:nvSpPr>
                  <p:cNvPr id="3" name="Rectangle 2"/>
                  <p:cNvSpPr/>
                  <p:nvPr/>
                </p:nvSpPr>
                <p:spPr>
                  <a:xfrm>
                    <a:off x="47488" y="156619"/>
                    <a:ext cx="2632587" cy="1447800"/>
                  </a:xfrm>
                  <a:prstGeom prst="rect">
                    <a:avLst/>
                  </a:prstGeom>
                  <a:noFill/>
                  <a:ln w="571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" name="TextBox 1"/>
                <p:cNvSpPr txBox="1"/>
                <p:nvPr/>
              </p:nvSpPr>
              <p:spPr>
                <a:xfrm>
                  <a:off x="164645" y="810769"/>
                  <a:ext cx="82333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smtClean="0"/>
                    <a:t>&lt;5 Presence</a:t>
                  </a:r>
                  <a:endParaRPr lang="en-US" sz="800" dirty="0"/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164645" y="926907"/>
                  <a:ext cx="60377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/>
                    <a:t>Absence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1421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76188" y="0"/>
            <a:ext cx="8545232" cy="6898785"/>
            <a:chOff x="76188" y="0"/>
            <a:chExt cx="8545232" cy="689878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188" y="0"/>
              <a:ext cx="8177993" cy="6561983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252826" y="761999"/>
              <a:ext cx="130970" cy="105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80570" y="156618"/>
              <a:ext cx="8540850" cy="6742167"/>
              <a:chOff x="80401" y="156618"/>
              <a:chExt cx="8211320" cy="674216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0030" y="766020"/>
                <a:ext cx="76200" cy="967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80401" y="156618"/>
                <a:ext cx="8211320" cy="6742167"/>
                <a:chOff x="80401" y="156618"/>
                <a:chExt cx="8211320" cy="6742167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80401" y="156618"/>
                  <a:ext cx="8211320" cy="6742167"/>
                  <a:chOff x="38181" y="156619"/>
                  <a:chExt cx="8211320" cy="6742167"/>
                </a:xfrm>
              </p:grpSpPr>
              <p:grpSp>
                <p:nvGrpSpPr>
                  <p:cNvPr id="7" name="Group 6"/>
                  <p:cNvGrpSpPr/>
                  <p:nvPr/>
                </p:nvGrpSpPr>
                <p:grpSpPr>
                  <a:xfrm>
                    <a:off x="38181" y="420117"/>
                    <a:ext cx="850515" cy="2786091"/>
                    <a:chOff x="9525" y="788909"/>
                    <a:chExt cx="850515" cy="2786091"/>
                  </a:xfrm>
                </p:grpSpPr>
                <p:grpSp>
                  <p:nvGrpSpPr>
                    <p:cNvPr id="27" name="Group 26"/>
                    <p:cNvGrpSpPr/>
                    <p:nvPr/>
                  </p:nvGrpSpPr>
                  <p:grpSpPr>
                    <a:xfrm>
                      <a:off x="166209" y="788909"/>
                      <a:ext cx="593191" cy="625229"/>
                      <a:chOff x="280835" y="395648"/>
                      <a:chExt cx="593191" cy="625229"/>
                    </a:xfrm>
                  </p:grpSpPr>
                  <p:sp>
                    <p:nvSpPr>
                      <p:cNvPr id="25" name="Rectangle 24"/>
                      <p:cNvSpPr/>
                      <p:nvPr/>
                    </p:nvSpPr>
                    <p:spPr>
                      <a:xfrm>
                        <a:off x="293780" y="890126"/>
                        <a:ext cx="76200" cy="13075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" name="TextBox 4"/>
                      <p:cNvSpPr txBox="1"/>
                      <p:nvPr/>
                    </p:nvSpPr>
                    <p:spPr>
                      <a:xfrm>
                        <a:off x="280835" y="395648"/>
                        <a:ext cx="59319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900" dirty="0" smtClean="0"/>
                          <a:t>Present </a:t>
                        </a:r>
                      </a:p>
                      <a:p>
                        <a:r>
                          <a:rPr lang="en-US" sz="900" dirty="0" smtClean="0"/>
                          <a:t>≥5 years</a:t>
                        </a:r>
                        <a:endParaRPr lang="en-US" sz="900" dirty="0"/>
                      </a:p>
                    </p:txBody>
                  </p:sp>
                </p:grpSp>
                <p:grpSp>
                  <p:nvGrpSpPr>
                    <p:cNvPr id="31" name="Group 30"/>
                    <p:cNvGrpSpPr/>
                    <p:nvPr/>
                  </p:nvGrpSpPr>
                  <p:grpSpPr>
                    <a:xfrm>
                      <a:off x="9525" y="2635236"/>
                      <a:ext cx="850515" cy="939764"/>
                      <a:chOff x="57304" y="2320224"/>
                      <a:chExt cx="850515" cy="939764"/>
                    </a:xfrm>
                  </p:grpSpPr>
                  <p:pic>
                    <p:nvPicPr>
                      <p:cNvPr id="14" name="Picture 13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"/>
                      <a:srcRect l="30392" t="79464" r="67812" b="2982"/>
                      <a:stretch/>
                    </p:blipFill>
                    <p:spPr>
                      <a:xfrm rot="10800000">
                        <a:off x="149942" y="2514600"/>
                        <a:ext cx="138548" cy="745388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8" name="TextBox 27"/>
                      <p:cNvSpPr txBox="1"/>
                      <p:nvPr/>
                    </p:nvSpPr>
                    <p:spPr>
                      <a:xfrm>
                        <a:off x="213916" y="2443974"/>
                        <a:ext cx="586324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900" dirty="0"/>
                          <a:t>High</a:t>
                        </a:r>
                      </a:p>
                    </p:txBody>
                  </p:sp>
                  <p:sp>
                    <p:nvSpPr>
                      <p:cNvPr id="29" name="TextBox 28"/>
                      <p:cNvSpPr txBox="1"/>
                      <p:nvPr/>
                    </p:nvSpPr>
                    <p:spPr>
                      <a:xfrm>
                        <a:off x="207335" y="3029156"/>
                        <a:ext cx="700484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900" dirty="0"/>
                          <a:t>Low</a:t>
                        </a:r>
                      </a:p>
                    </p:txBody>
                  </p:sp>
                  <p:sp>
                    <p:nvSpPr>
                      <p:cNvPr id="30" name="TextBox 29"/>
                      <p:cNvSpPr txBox="1"/>
                      <p:nvPr/>
                    </p:nvSpPr>
                    <p:spPr>
                      <a:xfrm>
                        <a:off x="57304" y="2320224"/>
                        <a:ext cx="758802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900" dirty="0"/>
                          <a:t>Suitability</a:t>
                        </a:r>
                      </a:p>
                    </p:txBody>
                  </p:sp>
                </p:grpSp>
              </p:grpSp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112217" y="6523664"/>
                    <a:ext cx="240832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Temporal Occupancy</a:t>
                    </a:r>
                  </a:p>
                </p:txBody>
              </p:sp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2740152" y="6529454"/>
                    <a:ext cx="240832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Presence/Absence</a:t>
                    </a:r>
                  </a:p>
                </p:txBody>
              </p:sp>
              <p:sp>
                <p:nvSpPr>
                  <p:cNvPr id="33" name="TextBox 32"/>
                  <p:cNvSpPr txBox="1"/>
                  <p:nvPr/>
                </p:nvSpPr>
                <p:spPr>
                  <a:xfrm>
                    <a:off x="5488109" y="6529454"/>
                    <a:ext cx="240832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&gt;33% Presence</a:t>
                    </a:r>
                  </a:p>
                </p:txBody>
              </p:sp>
              <p:sp>
                <p:nvSpPr>
                  <p:cNvPr id="34" name="TextBox 33"/>
                  <p:cNvSpPr txBox="1"/>
                  <p:nvPr/>
                </p:nvSpPr>
                <p:spPr>
                  <a:xfrm rot="5400000">
                    <a:off x="7503398" y="758788"/>
                    <a:ext cx="112287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 err="1"/>
                      <a:t>MaxEnt</a:t>
                    </a:r>
                    <a:endParaRPr lang="en-US" dirty="0"/>
                  </a:p>
                </p:txBody>
              </p:sp>
              <p:sp>
                <p:nvSpPr>
                  <p:cNvPr id="35" name="TextBox 34"/>
                  <p:cNvSpPr txBox="1"/>
                  <p:nvPr/>
                </p:nvSpPr>
                <p:spPr>
                  <a:xfrm rot="5400000">
                    <a:off x="7487599" y="2409698"/>
                    <a:ext cx="112287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GLM</a:t>
                    </a:r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 rot="5400000">
                    <a:off x="7487599" y="4041558"/>
                    <a:ext cx="112287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GAM</a:t>
                    </a:r>
                  </a:p>
                </p:txBody>
              </p:sp>
              <p:sp>
                <p:nvSpPr>
                  <p:cNvPr id="37" name="TextBox 36"/>
                  <p:cNvSpPr txBox="1"/>
                  <p:nvPr/>
                </p:nvSpPr>
                <p:spPr>
                  <a:xfrm rot="5400000">
                    <a:off x="7487598" y="5644843"/>
                    <a:ext cx="112287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RF</a:t>
                    </a:r>
                  </a:p>
                </p:txBody>
              </p:sp>
              <p:sp>
                <p:nvSpPr>
                  <p:cNvPr id="3" name="Rectangle 2"/>
                  <p:cNvSpPr/>
                  <p:nvPr/>
                </p:nvSpPr>
                <p:spPr>
                  <a:xfrm>
                    <a:off x="47488" y="156619"/>
                    <a:ext cx="2550591" cy="1447800"/>
                  </a:xfrm>
                  <a:prstGeom prst="rect">
                    <a:avLst/>
                  </a:prstGeom>
                  <a:noFill/>
                  <a:ln w="571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" name="TextBox 1"/>
                <p:cNvSpPr txBox="1"/>
                <p:nvPr/>
              </p:nvSpPr>
              <p:spPr>
                <a:xfrm>
                  <a:off x="242314" y="730086"/>
                  <a:ext cx="56648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Present </a:t>
                  </a:r>
                </a:p>
                <a:p>
                  <a:r>
                    <a:rPr lang="en-US" sz="900" dirty="0" smtClean="0"/>
                    <a:t>&lt;5 years</a:t>
                  </a:r>
                  <a:endParaRPr lang="en-US" sz="900" dirty="0"/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231795" y="1031284"/>
                  <a:ext cx="603770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Absent</a:t>
                  </a:r>
                  <a:endParaRPr lang="en-US" sz="900" dirty="0"/>
                </a:p>
              </p:txBody>
            </p:sp>
          </p:grpSp>
        </p:grp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/>
            <a:srcRect l="-1" r="-6980" b="58711"/>
            <a:stretch/>
          </p:blipFill>
          <p:spPr>
            <a:xfrm>
              <a:off x="148052" y="825811"/>
              <a:ext cx="184391" cy="1366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345" y="549124"/>
              <a:ext cx="189820" cy="126547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4"/>
            <a:srcRect l="-1" t="41288" r="-6980"/>
            <a:stretch/>
          </p:blipFill>
          <p:spPr>
            <a:xfrm>
              <a:off x="148052" y="1049847"/>
              <a:ext cx="184391" cy="1943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707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800" y="-19665"/>
            <a:ext cx="6400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RMSE output: 191 focal species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04800" y="381000"/>
            <a:ext cx="8700848" cy="6214892"/>
            <a:chOff x="152400" y="608695"/>
            <a:chExt cx="8700848" cy="621489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" y="608695"/>
              <a:ext cx="8700848" cy="621489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85888" t="34593" r="2149" b="44497"/>
            <a:stretch/>
          </p:blipFill>
          <p:spPr>
            <a:xfrm>
              <a:off x="5662108" y="4477134"/>
              <a:ext cx="738692" cy="825598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5"/>
            <a:srcRect l="79803" t="40887" r="1672" b="48227"/>
            <a:stretch/>
          </p:blipFill>
          <p:spPr>
            <a:xfrm>
              <a:off x="5662109" y="4056090"/>
              <a:ext cx="1576892" cy="421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691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Couture.thmx</Template>
  <TotalTime>79160</TotalTime>
  <Words>514</Words>
  <Application>Microsoft Office PowerPoint</Application>
  <PresentationFormat>On-screen Show (4:3)</PresentationFormat>
  <Paragraphs>149</Paragraphs>
  <Slides>22</Slides>
  <Notes>8</Notes>
  <HiddenSlides>7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PowerPoint Presentation</vt:lpstr>
      <vt:lpstr>Question</vt:lpstr>
      <vt:lpstr>Data</vt:lpstr>
      <vt:lpstr>Data</vt:lpstr>
      <vt:lpstr>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Temporal CV</vt:lpstr>
      <vt:lpstr>Spatial CV</vt:lpstr>
      <vt:lpstr>PowerPoint Presentation</vt:lpstr>
      <vt:lpstr>5 year Occ:Pres</vt:lpstr>
      <vt:lpstr>5 year Pres:Notrans</vt:lpstr>
      <vt:lpstr>PowerPoint Presentation</vt:lpstr>
      <vt:lpstr>PowerPoint Presentation</vt:lpstr>
      <vt:lpstr>Next Steps</vt:lpstr>
      <vt:lpstr>PowerPoint Presentation</vt:lpstr>
      <vt:lpstr>PowerPoint Presentation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 Snell</dc:creator>
  <cp:lastModifiedBy>Taylor, Sara Jeanne Snell</cp:lastModifiedBy>
  <cp:revision>962</cp:revision>
  <dcterms:created xsi:type="dcterms:W3CDTF">2016-02-25T15:43:59Z</dcterms:created>
  <dcterms:modified xsi:type="dcterms:W3CDTF">2020-01-06T16:33:08Z</dcterms:modified>
</cp:coreProperties>
</file>